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77" r:id="rId1"/>
  </p:sldMasterIdLst>
  <p:notesMasterIdLst>
    <p:notesMasterId r:id="rId22"/>
  </p:notesMasterIdLst>
  <p:sldIdLst>
    <p:sldId id="256" r:id="rId2"/>
    <p:sldId id="266" r:id="rId3"/>
    <p:sldId id="257" r:id="rId4"/>
    <p:sldId id="258" r:id="rId5"/>
    <p:sldId id="265" r:id="rId6"/>
    <p:sldId id="260" r:id="rId7"/>
    <p:sldId id="269" r:id="rId8"/>
    <p:sldId id="270" r:id="rId9"/>
    <p:sldId id="276" r:id="rId10"/>
    <p:sldId id="271" r:id="rId11"/>
    <p:sldId id="281" r:id="rId12"/>
    <p:sldId id="263" r:id="rId13"/>
    <p:sldId id="272" r:id="rId14"/>
    <p:sldId id="274" r:id="rId15"/>
    <p:sldId id="282" r:id="rId16"/>
    <p:sldId id="277" r:id="rId17"/>
    <p:sldId id="267" r:id="rId18"/>
    <p:sldId id="275" r:id="rId19"/>
    <p:sldId id="280" r:id="rId20"/>
    <p:sldId id="25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E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828"/>
  </p:normalViewPr>
  <p:slideViewPr>
    <p:cSldViewPr snapToGrid="0" snapToObjects="1">
      <p:cViewPr varScale="1">
        <p:scale>
          <a:sx n="76" d="100"/>
          <a:sy n="76" d="100"/>
        </p:scale>
        <p:origin x="216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tiff>
</file>

<file path=ppt/media/image3.tiff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93BC24-8A4A-C54C-A55E-A4CCB6C9CC3B}" type="datetimeFigureOut">
              <a:rPr lang="en-US" smtClean="0"/>
              <a:t>6/1/16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6FDCA6-3508-4641-AC4A-96A0E91673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67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Mention each service</a:t>
            </a:r>
          </a:p>
          <a:p>
            <a:r>
              <a:rPr lang="en-US" dirty="0" smtClean="0"/>
              <a:t>Show</a:t>
            </a:r>
            <a:r>
              <a:rPr lang="en-US" baseline="0" dirty="0" smtClean="0"/>
              <a:t> app screenshot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6FDCA6-3508-4641-AC4A-96A0E91673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76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6FDCA6-3508-4641-AC4A-96A0E91673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31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5938120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980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1871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238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796027F-7875-4030-9381-8BD8C4F21935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665636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2136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194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496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7963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814886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482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6/1/16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25275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8" r:id="rId1"/>
    <p:sldLayoutId id="2147484079" r:id="rId2"/>
    <p:sldLayoutId id="2147484080" r:id="rId3"/>
    <p:sldLayoutId id="2147484081" r:id="rId4"/>
    <p:sldLayoutId id="2147484082" r:id="rId5"/>
    <p:sldLayoutId id="2147484083" r:id="rId6"/>
    <p:sldLayoutId id="2147484084" r:id="rId7"/>
    <p:sldLayoutId id="2147484085" r:id="rId8"/>
    <p:sldLayoutId id="2147484086" r:id="rId9"/>
    <p:sldLayoutId id="2147484087" r:id="rId10"/>
    <p:sldLayoutId id="2147484088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ocalhost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hp-tutorials.info/installApache.php" TargetMode="External"/><Relationship Id="rId4" Type="http://schemas.openxmlformats.org/officeDocument/2006/relationships/hyperlink" Target="https://secure.php.net/manual/en/index.php" TargetMode="External"/><Relationship Id="rId5" Type="http://schemas.openxmlformats.org/officeDocument/2006/relationships/hyperlink" Target="https://github.com/Yelp/yelp-api/blob/master/v2/php/sample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elp.com/developers/documentation/v2/overview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png"/><Relationship Id="rId6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Restaurant Capacity Tracker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>
                <a:solidFill>
                  <a:schemeClr val="tx1">
                    <a:lumMod val="85000"/>
                  </a:schemeClr>
                </a:solidFill>
              </a:rPr>
              <a:t>Olivia Zhang </a:t>
            </a:r>
          </a:p>
          <a:p>
            <a:r>
              <a:rPr lang="en-US" b="1" dirty="0" smtClean="0">
                <a:solidFill>
                  <a:schemeClr val="tx1">
                    <a:lumMod val="85000"/>
                  </a:schemeClr>
                </a:solidFill>
              </a:rPr>
              <a:t>June 2, 2015</a:t>
            </a:r>
          </a:p>
          <a:p>
            <a:r>
              <a:rPr lang="en-US" b="1" dirty="0" smtClean="0">
                <a:solidFill>
                  <a:schemeClr val="tx1">
                    <a:lumMod val="85000"/>
                  </a:schemeClr>
                </a:solidFill>
              </a:rPr>
              <a:t>Computer Systems Research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</a:rPr>
              <a:t>L</a:t>
            </a:r>
            <a:r>
              <a:rPr lang="en-US" b="1" dirty="0" smtClean="0">
                <a:solidFill>
                  <a:schemeClr val="tx1">
                    <a:lumMod val="85000"/>
                  </a:schemeClr>
                </a:solidFill>
              </a:rPr>
              <a:t>ab</a:t>
            </a:r>
            <a:endParaRPr lang="en-US" b="1" dirty="0">
              <a:solidFill>
                <a:schemeClr val="tx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835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7366" y="597753"/>
            <a:ext cx="9601200" cy="1485900"/>
          </a:xfrm>
        </p:spPr>
        <p:txBody>
          <a:bodyPr/>
          <a:lstStyle/>
          <a:p>
            <a:r>
              <a:rPr lang="en-US" b="1" dirty="0" smtClean="0"/>
              <a:t>Traffic Page  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545020" y="1483488"/>
            <a:ext cx="94435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Maps rendered through built-in Google JavaScript Library  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Directions and travel time displayed, using real-time traffic condition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Collected from location data of Google Users </a:t>
            </a:r>
            <a:endParaRPr lang="en-US" sz="2400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6455" y="2826601"/>
            <a:ext cx="6253620" cy="355307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2475" y="2826601"/>
            <a:ext cx="3418491" cy="3553077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698081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Google Distance Matrix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1999" y="2018242"/>
            <a:ext cx="4944535" cy="469053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Distance and Duration values parsed as JSON from API results 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99" y="1428750"/>
            <a:ext cx="5858933" cy="512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02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User Accounts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82326"/>
            <a:ext cx="9601200" cy="35814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Simplify application experience </a:t>
            </a:r>
            <a:endParaRPr lang="en-US" sz="2400" dirty="0" smtClean="0"/>
          </a:p>
          <a:p>
            <a:r>
              <a:rPr lang="en-US" sz="2400" dirty="0" smtClean="0"/>
              <a:t>Stored in SQLite Database </a:t>
            </a:r>
            <a:endParaRPr lang="en-US" sz="2400" dirty="0" smtClean="0"/>
          </a:p>
          <a:p>
            <a:r>
              <a:rPr lang="en-US" sz="2400" dirty="0" smtClean="0"/>
              <a:t>Submit capacity reports 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128610"/>
            <a:ext cx="9373434" cy="9655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4358812"/>
            <a:ext cx="6152289" cy="1609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Wait Time Algorithm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020" y="1622862"/>
            <a:ext cx="9601200" cy="5235137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§"/>
            </a:pPr>
            <a:r>
              <a:rPr lang="en-US" sz="2800" dirty="0" smtClean="0"/>
              <a:t>Capacity </a:t>
            </a:r>
            <a:r>
              <a:rPr lang="en-US" sz="2800" dirty="0" smtClean="0"/>
              <a:t>represented </a:t>
            </a:r>
            <a:r>
              <a:rPr lang="en-US" sz="2800" dirty="0" smtClean="0"/>
              <a:t>as estimated wait </a:t>
            </a:r>
            <a:r>
              <a:rPr lang="en-US" sz="2800" dirty="0" smtClean="0"/>
              <a:t>time </a:t>
            </a:r>
          </a:p>
          <a:p>
            <a:pPr>
              <a:buFont typeface="Wingdings" charset="2"/>
              <a:buChar char="§"/>
            </a:pPr>
            <a:endParaRPr lang="en-US" sz="2800" dirty="0"/>
          </a:p>
          <a:p>
            <a:pPr>
              <a:buFont typeface="Wingdings" charset="2"/>
              <a:buChar char="§"/>
            </a:pPr>
            <a:endParaRPr lang="en-US" sz="2800" dirty="0" smtClean="0"/>
          </a:p>
          <a:p>
            <a:pPr>
              <a:buFont typeface="Wingdings" charset="2"/>
              <a:buChar char="§"/>
            </a:pPr>
            <a:endParaRPr lang="en-US" sz="2800" dirty="0"/>
          </a:p>
          <a:p>
            <a:pPr>
              <a:buFont typeface="Wingdings" charset="2"/>
              <a:buChar char="§"/>
            </a:pPr>
            <a:endParaRPr lang="en-US" sz="2800" dirty="0" smtClean="0"/>
          </a:p>
          <a:p>
            <a:pPr>
              <a:buFont typeface="Wingdings" charset="2"/>
              <a:buChar char="§"/>
            </a:pPr>
            <a:endParaRPr lang="en-US" sz="2800" dirty="0"/>
          </a:p>
          <a:p>
            <a:pPr>
              <a:buFont typeface="Wingdings" charset="2"/>
              <a:buChar char="§"/>
            </a:pPr>
            <a:endParaRPr lang="en-US" sz="2800" dirty="0" smtClean="0"/>
          </a:p>
          <a:p>
            <a:pPr>
              <a:buFont typeface="Wingdings" charset="2"/>
              <a:buChar char="§"/>
            </a:pPr>
            <a:r>
              <a:rPr lang="en-US" sz="2800" dirty="0" smtClean="0"/>
              <a:t>Weighted </a:t>
            </a:r>
            <a:r>
              <a:rPr lang="en-US" sz="2800" dirty="0" smtClean="0"/>
              <a:t>average of </a:t>
            </a:r>
            <a:r>
              <a:rPr lang="en-US" sz="2800" dirty="0" smtClean="0"/>
              <a:t>number </a:t>
            </a:r>
            <a:r>
              <a:rPr lang="en-US" sz="2800" dirty="0" smtClean="0"/>
              <a:t>values, factoring in day </a:t>
            </a:r>
            <a:r>
              <a:rPr lang="en-US" sz="2800" dirty="0" smtClean="0"/>
              <a:t>of week, hour, price range, and </a:t>
            </a:r>
            <a:r>
              <a:rPr lang="en-US" sz="2800" dirty="0" smtClean="0"/>
              <a:t>real-time </a:t>
            </a:r>
            <a:r>
              <a:rPr lang="en-US" sz="2800" dirty="0" smtClean="0"/>
              <a:t>data</a:t>
            </a:r>
          </a:p>
          <a:p>
            <a:pPr>
              <a:buFont typeface="Wingdings" charset="2"/>
              <a:buChar char="§"/>
            </a:pPr>
            <a:endParaRPr lang="en-US" sz="2800" dirty="0" smtClean="0"/>
          </a:p>
          <a:p>
            <a:pPr>
              <a:buFont typeface="Wingdings" charset="2"/>
              <a:buChar char="§"/>
            </a:pP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020" y="2250411"/>
            <a:ext cx="3383247" cy="28751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962" y="2269109"/>
            <a:ext cx="6554683" cy="7853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962" y="3687981"/>
            <a:ext cx="6785251" cy="54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89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User </a:t>
            </a:r>
            <a:r>
              <a:rPr lang="en-US" b="1" dirty="0" smtClean="0"/>
              <a:t>Submitted </a:t>
            </a:r>
            <a:r>
              <a:rPr lang="en-US" b="1" dirty="0" smtClean="0"/>
              <a:t>Data 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592316" y="5089371"/>
            <a:ext cx="8923284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§"/>
            </a:pPr>
            <a:r>
              <a:rPr lang="en-US" sz="2700" dirty="0" smtClean="0"/>
              <a:t>Form to report capacity values from restaurant </a:t>
            </a:r>
            <a:endParaRPr lang="en-US" sz="2700" dirty="0" smtClean="0"/>
          </a:p>
          <a:p>
            <a:pPr marL="457200" indent="-457200">
              <a:buFont typeface="Wingdings" charset="2"/>
              <a:buChar char="§"/>
            </a:pPr>
            <a:r>
              <a:rPr lang="en-US" sz="2700" dirty="0" smtClean="0"/>
              <a:t>Integer Value 1-5 </a:t>
            </a:r>
            <a:endParaRPr lang="en-US" sz="2700" dirty="0" smtClean="0"/>
          </a:p>
          <a:p>
            <a:pPr marL="457200" indent="-457200">
              <a:buFont typeface="Wingdings" charset="2"/>
              <a:buChar char="§"/>
            </a:pPr>
            <a:r>
              <a:rPr lang="en-US" sz="2700" dirty="0" smtClean="0"/>
              <a:t>Submitted through user accounts  </a:t>
            </a:r>
            <a:endParaRPr lang="en-US" sz="27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316" y="1428749"/>
            <a:ext cx="7500884" cy="3661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79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User Submitted Data (cont.)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599" y="1744133"/>
            <a:ext cx="10278533" cy="47752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Reported Integer Value converted into time duration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Weighting determined based on similarity of report to current day and hour  </a:t>
            </a:r>
          </a:p>
          <a:p>
            <a:r>
              <a:rPr lang="en-US" sz="2800" dirty="0" smtClean="0"/>
              <a:t>Monday 10 AM </a:t>
            </a:r>
            <a:r>
              <a:rPr lang="en-US" sz="2800" dirty="0" err="1" smtClean="0"/>
              <a:t>doesn</a:t>
            </a:r>
            <a:r>
              <a:rPr lang="fr-FR" sz="2800" dirty="0" smtClean="0"/>
              <a:t>’</a:t>
            </a:r>
            <a:r>
              <a:rPr lang="en-US" sz="2800" dirty="0" smtClean="0"/>
              <a:t>t significantly affect Friday 7 PM 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598" y="2288116"/>
            <a:ext cx="92710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5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Database Usage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749972"/>
            <a:ext cx="9175532" cy="3581400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600" dirty="0" smtClean="0"/>
              <a:t>User Accounts </a:t>
            </a:r>
          </a:p>
          <a:p>
            <a:pPr lvl="3"/>
            <a:r>
              <a:rPr lang="en-US" sz="2600" dirty="0" smtClean="0"/>
              <a:t>Name, Location, Username, Password, Email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 smtClean="0"/>
              <a:t>Restaurant Information </a:t>
            </a:r>
          </a:p>
          <a:p>
            <a:pPr lvl="1"/>
            <a:r>
              <a:rPr lang="en-US" sz="2600" dirty="0" smtClean="0"/>
              <a:t>Rest. Name, Address, Price Range, Rating, and Yelp/Open Table URLS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600" dirty="0" smtClean="0"/>
              <a:t>Capacity Reviews </a:t>
            </a:r>
          </a:p>
          <a:p>
            <a:pPr lvl="1"/>
            <a:r>
              <a:rPr lang="en-US" sz="2600" dirty="0" smtClean="0"/>
              <a:t>Rest. Name, Integer Value, Time and Date, and User submitted </a:t>
            </a:r>
          </a:p>
          <a:p>
            <a:endParaRPr lang="en-US" sz="2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0553" y="1399836"/>
            <a:ext cx="3277915" cy="154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11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814388"/>
            <a:ext cx="9601200" cy="1485900"/>
          </a:xfrm>
        </p:spPr>
        <p:txBody>
          <a:bodyPr/>
          <a:lstStyle/>
          <a:p>
            <a:r>
              <a:rPr lang="en-US" b="1" dirty="0" smtClean="0"/>
              <a:t>Demo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813034"/>
            <a:ext cx="9601200" cy="3581400"/>
          </a:xfrm>
        </p:spPr>
        <p:txBody>
          <a:bodyPr>
            <a:normAutofit/>
          </a:bodyPr>
          <a:lstStyle/>
          <a:p>
            <a:pPr>
              <a:buFont typeface="Franklin Gothic Book" charset="0"/>
              <a:buChar char="■"/>
            </a:pPr>
            <a:r>
              <a:rPr lang="en-US" sz="3200" dirty="0" smtClean="0">
                <a:hlinkClick r:id="rId2"/>
              </a:rPr>
              <a:t>Restaurant Capacity App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81464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Summary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545021"/>
            <a:ext cx="9601200" cy="3581400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§"/>
            </a:pPr>
            <a:r>
              <a:rPr lang="en-US" sz="2800" dirty="0" smtClean="0"/>
              <a:t>Streamlined view </a:t>
            </a:r>
            <a:r>
              <a:rPr lang="en-US" sz="2800" dirty="0"/>
              <a:t>of real-time restaurant </a:t>
            </a:r>
            <a:r>
              <a:rPr lang="en-US" sz="2800" dirty="0" smtClean="0"/>
              <a:t>information </a:t>
            </a:r>
          </a:p>
          <a:p>
            <a:pPr>
              <a:buFont typeface="Wingdings" charset="2"/>
              <a:buChar char="§"/>
            </a:pPr>
            <a:r>
              <a:rPr lang="en-US" sz="2800" dirty="0" smtClean="0"/>
              <a:t>Directions, Ratings, Reservation Functionalities </a:t>
            </a:r>
            <a:endParaRPr lang="en-US" sz="2800" dirty="0"/>
          </a:p>
          <a:p>
            <a:pPr algn="just">
              <a:buFont typeface="Wingdings" charset="2"/>
              <a:buChar char="§"/>
            </a:pPr>
            <a:endParaRPr lang="en-US" sz="2800" dirty="0" smtClean="0"/>
          </a:p>
          <a:p>
            <a:pPr algn="just">
              <a:buFont typeface="Wingdings" charset="2"/>
              <a:buChar char="§"/>
            </a:pPr>
            <a:r>
              <a:rPr lang="en-US" sz="3600" b="1" dirty="0" smtClean="0"/>
              <a:t>Future </a:t>
            </a:r>
            <a:r>
              <a:rPr lang="en-US" sz="3600" b="1" dirty="0" smtClean="0"/>
              <a:t>improvements:</a:t>
            </a:r>
          </a:p>
          <a:p>
            <a:pPr lvl="1" algn="just">
              <a:buFont typeface="Wingdings" charset="2"/>
              <a:buChar char="§"/>
            </a:pPr>
            <a:r>
              <a:rPr lang="en-US" sz="2800" i="0" dirty="0" smtClean="0"/>
              <a:t>More </a:t>
            </a:r>
            <a:r>
              <a:rPr lang="en-US" sz="2800" i="0" dirty="0" smtClean="0"/>
              <a:t>sophisticated algorithm </a:t>
            </a:r>
            <a:r>
              <a:rPr lang="en-US" sz="2800" i="0" dirty="0" smtClean="0"/>
              <a:t>(Yelp </a:t>
            </a:r>
            <a:r>
              <a:rPr lang="en-US" sz="2800" i="0" dirty="0" smtClean="0"/>
              <a:t>Reviews and Traffic </a:t>
            </a:r>
            <a:r>
              <a:rPr lang="en-US" sz="2800" i="0" dirty="0" smtClean="0"/>
              <a:t>Data)</a:t>
            </a:r>
            <a:endParaRPr lang="en-US" sz="2800" i="0" dirty="0"/>
          </a:p>
          <a:p>
            <a:pPr lvl="1" algn="just">
              <a:buFont typeface="Wingdings" charset="2"/>
              <a:buChar char="§"/>
            </a:pPr>
            <a:r>
              <a:rPr lang="en-US" sz="2800" i="0" dirty="0" smtClean="0"/>
              <a:t>Improved speed </a:t>
            </a:r>
          </a:p>
          <a:p>
            <a:pPr lvl="1" algn="just">
              <a:buFont typeface="Wingdings" charset="2"/>
              <a:buChar char="§"/>
            </a:pPr>
            <a:r>
              <a:rPr lang="en-US" sz="2800" i="0" dirty="0" smtClean="0"/>
              <a:t>Expanded </a:t>
            </a:r>
            <a:r>
              <a:rPr lang="en-US" sz="2800" i="0" dirty="0" smtClean="0"/>
              <a:t>User Account features </a:t>
            </a:r>
          </a:p>
        </p:txBody>
      </p:sp>
    </p:spTree>
    <p:extLst>
      <p:ext uri="{BB962C8B-B14F-4D97-AF65-F5344CB8AC3E}">
        <p14:creationId xmlns:p14="http://schemas.microsoft.com/office/powerpoint/2010/main" val="31848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007533"/>
          </a:xfrm>
        </p:spPr>
        <p:txBody>
          <a:bodyPr/>
          <a:lstStyle/>
          <a:p>
            <a:r>
              <a:rPr lang="en-US" b="1" dirty="0" smtClean="0"/>
              <a:t>Acknowledgements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913467"/>
            <a:ext cx="9601200" cy="3581400"/>
          </a:xfrm>
        </p:spPr>
        <p:txBody>
          <a:bodyPr/>
          <a:lstStyle/>
          <a:p>
            <a:r>
              <a:rPr lang="en-US" sz="3600" dirty="0" smtClean="0"/>
              <a:t>Dr. Peter Gabor</a:t>
            </a:r>
          </a:p>
          <a:p>
            <a:r>
              <a:rPr lang="en-US" sz="3600" dirty="0" smtClean="0"/>
              <a:t>TJ Computer Systems Lab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71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0222" y="2013935"/>
            <a:ext cx="3028950" cy="30535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5393" y="2438204"/>
            <a:ext cx="2205038" cy="220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6601" y="894228"/>
            <a:ext cx="8534400" cy="1507067"/>
          </a:xfrm>
        </p:spPr>
        <p:txBody>
          <a:bodyPr/>
          <a:lstStyle/>
          <a:p>
            <a:r>
              <a:rPr lang="en-US" b="1" dirty="0" smtClean="0"/>
              <a:t>References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6601" y="1851015"/>
            <a:ext cx="9775971" cy="361526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"</a:t>
            </a:r>
            <a:r>
              <a:rPr lang="en-US" dirty="0"/>
              <a:t>Documentation." </a:t>
            </a:r>
            <a:r>
              <a:rPr lang="en-US" i="1" dirty="0"/>
              <a:t>API 2.0: Overview</a:t>
            </a:r>
            <a:r>
              <a:rPr lang="en-US" dirty="0"/>
              <a:t>.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www.yelp.com/developers/documentation/v2/overview</a:t>
            </a:r>
            <a:r>
              <a:rPr lang="en-US" dirty="0" smtClean="0"/>
              <a:t> Yelp</a:t>
            </a:r>
            <a:r>
              <a:rPr lang="en-US" dirty="0"/>
              <a:t>, </a:t>
            </a:r>
            <a:r>
              <a:rPr lang="en-US" dirty="0" err="1"/>
              <a:t>n.d.</a:t>
            </a:r>
            <a:r>
              <a:rPr lang="en-US" dirty="0"/>
              <a:t> Web. 30 Oct. 2015</a:t>
            </a:r>
            <a:r>
              <a:rPr lang="en-US" dirty="0" smtClean="0"/>
              <a:t>.</a:t>
            </a:r>
          </a:p>
          <a:p>
            <a:r>
              <a:rPr lang="en-US" dirty="0"/>
              <a:t>"Install Apache." </a:t>
            </a:r>
            <a:r>
              <a:rPr lang="en-US" i="1" dirty="0"/>
              <a:t>Install Apache</a:t>
            </a:r>
            <a:r>
              <a:rPr lang="en-US" dirty="0"/>
              <a:t>. </a:t>
            </a:r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www.php-tutorials.info/installApache.php</a:t>
            </a:r>
            <a:r>
              <a:rPr lang="en-US" dirty="0" smtClean="0"/>
              <a:t>  </a:t>
            </a:r>
            <a:r>
              <a:rPr lang="en-US" dirty="0"/>
              <a:t>Apache, </a:t>
            </a:r>
            <a:r>
              <a:rPr lang="en-US" dirty="0" err="1"/>
              <a:t>n.d.</a:t>
            </a:r>
            <a:r>
              <a:rPr lang="en-US" dirty="0"/>
              <a:t> Web. 30 Oct. 2015</a:t>
            </a:r>
            <a:r>
              <a:rPr lang="en-US" dirty="0" smtClean="0"/>
              <a:t>.</a:t>
            </a:r>
          </a:p>
          <a:p>
            <a:r>
              <a:rPr lang="en-US" dirty="0" smtClean="0"/>
              <a:t>“PHP </a:t>
            </a:r>
            <a:r>
              <a:rPr lang="en-US" dirty="0"/>
              <a:t>Manual." </a:t>
            </a:r>
            <a:r>
              <a:rPr lang="en-US" i="1" dirty="0"/>
              <a:t>PHP Manual</a:t>
            </a:r>
            <a:r>
              <a:rPr lang="en-US" dirty="0"/>
              <a:t>.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secure.php.net/manual/en/index.php</a:t>
            </a:r>
            <a:r>
              <a:rPr lang="en-US" dirty="0" smtClean="0"/>
              <a:t> </a:t>
            </a:r>
            <a:r>
              <a:rPr lang="en-US" dirty="0" err="1" smtClean="0"/>
              <a:t>N.p</a:t>
            </a:r>
            <a:r>
              <a:rPr lang="en-US" dirty="0"/>
              <a:t>., 29 Oct. 2015. Web. 30 Oct. 2015</a:t>
            </a:r>
            <a:r>
              <a:rPr lang="en-US" dirty="0" smtClean="0"/>
              <a:t>.</a:t>
            </a:r>
          </a:p>
          <a:p>
            <a:r>
              <a:rPr lang="en-US" dirty="0"/>
              <a:t>"</a:t>
            </a:r>
            <a:r>
              <a:rPr lang="en-US" dirty="0" smtClean="0"/>
              <a:t>Yelp/yelp-</a:t>
            </a:r>
            <a:r>
              <a:rPr lang="en-US" dirty="0" err="1" smtClean="0"/>
              <a:t>api</a:t>
            </a:r>
            <a:r>
              <a:rPr lang="en-US" dirty="0"/>
              <a:t>.” </a:t>
            </a:r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github.com/Yelp/yelp-api/blob/master/v2/php/sample.php</a:t>
            </a:r>
            <a:r>
              <a:rPr lang="en-US" dirty="0" smtClean="0"/>
              <a:t> , </a:t>
            </a:r>
            <a:r>
              <a:rPr lang="en-US" i="1" dirty="0" err="1" smtClean="0"/>
              <a:t>GitHub</a:t>
            </a:r>
            <a:r>
              <a:rPr lang="en-US" dirty="0"/>
              <a:t>. </a:t>
            </a:r>
            <a:r>
              <a:rPr lang="en-US" dirty="0" smtClean="0"/>
              <a:t>Web</a:t>
            </a:r>
            <a:r>
              <a:rPr lang="en-US" dirty="0"/>
              <a:t>. 30 Oct. 2015</a:t>
            </a:r>
            <a:r>
              <a:rPr lang="en-US" dirty="0" smtClean="0"/>
              <a:t>.</a:t>
            </a:r>
          </a:p>
          <a:p>
            <a:r>
              <a:rPr lang="en-US" dirty="0"/>
              <a:t>"Google Maps Directions API  |  Google Developers." </a:t>
            </a:r>
            <a:r>
              <a:rPr lang="en-US" i="1" dirty="0"/>
              <a:t>Google Developers</a:t>
            </a:r>
            <a:r>
              <a:rPr lang="en-US" dirty="0"/>
              <a:t>. Google Developers, </a:t>
            </a:r>
            <a:r>
              <a:rPr lang="en-US" dirty="0" err="1"/>
              <a:t>n.d.</a:t>
            </a:r>
            <a:r>
              <a:rPr lang="en-US" dirty="0"/>
              <a:t> Web. 18 May 2016</a:t>
            </a:r>
            <a:r>
              <a:rPr lang="en-US" dirty="0" smtClean="0"/>
              <a:t>.</a:t>
            </a:r>
          </a:p>
          <a:p>
            <a:r>
              <a:rPr lang="en-US" i="1" dirty="0" err="1" smtClean="0"/>
              <a:t>Sosedoff</a:t>
            </a:r>
            <a:r>
              <a:rPr lang="en-US" dirty="0" smtClean="0"/>
              <a:t>. "</a:t>
            </a:r>
            <a:r>
              <a:rPr lang="en-US" dirty="0" err="1" smtClean="0"/>
              <a:t>OpenTable</a:t>
            </a:r>
            <a:r>
              <a:rPr lang="en-US" dirty="0" smtClean="0"/>
              <a:t> </a:t>
            </a:r>
            <a:r>
              <a:rPr lang="en-US" dirty="0"/>
              <a:t>API." </a:t>
            </a:r>
            <a:r>
              <a:rPr lang="en-US" i="1" dirty="0" err="1"/>
              <a:t>OpenTable</a:t>
            </a:r>
            <a:r>
              <a:rPr lang="en-US" i="1" dirty="0"/>
              <a:t> Public API</a:t>
            </a:r>
            <a:r>
              <a:rPr lang="en-US" dirty="0"/>
              <a:t>. </a:t>
            </a:r>
            <a:r>
              <a:rPr lang="en-US" dirty="0" err="1" smtClean="0"/>
              <a:t>GitHub</a:t>
            </a:r>
            <a:r>
              <a:rPr lang="en-US" dirty="0" smtClean="0"/>
              <a:t> Repository, </a:t>
            </a:r>
            <a:r>
              <a:rPr lang="en-US" dirty="0" err="1"/>
              <a:t>n.d.</a:t>
            </a:r>
            <a:r>
              <a:rPr lang="en-US" dirty="0"/>
              <a:t> Web. 18 May 2016.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8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Restaurant Capacity Tracker 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377512"/>
            <a:ext cx="9601200" cy="3581400"/>
          </a:xfrm>
        </p:spPr>
        <p:txBody>
          <a:bodyPr>
            <a:noAutofit/>
          </a:bodyPr>
          <a:lstStyle/>
          <a:p>
            <a:pPr>
              <a:buFont typeface="Wingdings" charset="2"/>
              <a:buChar char="§"/>
            </a:pPr>
            <a:endParaRPr lang="en-US" sz="3200" dirty="0" smtClean="0">
              <a:solidFill>
                <a:schemeClr val="tx1"/>
              </a:solidFill>
            </a:endParaRPr>
          </a:p>
          <a:p>
            <a:pPr>
              <a:buFont typeface="Wingdings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Real-time data from Google Maps, </a:t>
            </a:r>
            <a:r>
              <a:rPr lang="en-US" sz="3200" dirty="0" err="1" smtClean="0">
                <a:solidFill>
                  <a:schemeClr val="tx1"/>
                </a:solidFill>
              </a:rPr>
              <a:t>OpenTable</a:t>
            </a:r>
            <a:r>
              <a:rPr lang="en-US" sz="3200" dirty="0">
                <a:solidFill>
                  <a:schemeClr val="tx1"/>
                </a:solidFill>
              </a:rPr>
              <a:t>,</a:t>
            </a:r>
            <a:r>
              <a:rPr lang="en-US" sz="3200" dirty="0" smtClean="0">
                <a:solidFill>
                  <a:schemeClr val="tx1"/>
                </a:solidFill>
              </a:rPr>
              <a:t> </a:t>
            </a:r>
            <a:r>
              <a:rPr lang="en-US" sz="3200" dirty="0" smtClean="0">
                <a:solidFill>
                  <a:schemeClr val="tx1"/>
                </a:solidFill>
              </a:rPr>
              <a:t>and  Yelp </a:t>
            </a:r>
            <a:endParaRPr lang="en-US" sz="3200" dirty="0" smtClean="0">
              <a:solidFill>
                <a:schemeClr val="tx1"/>
              </a:solidFill>
            </a:endParaRPr>
          </a:p>
          <a:p>
            <a:pPr>
              <a:buFont typeface="Wingdings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Calculates </a:t>
            </a:r>
            <a:r>
              <a:rPr lang="en-US" sz="3200" dirty="0" smtClean="0">
                <a:solidFill>
                  <a:schemeClr val="tx1"/>
                </a:solidFill>
              </a:rPr>
              <a:t>capacity of a restaurant and real-time crowdedness levels for restaurants </a:t>
            </a:r>
            <a:endParaRPr lang="en-US" sz="3200" dirty="0">
              <a:solidFill>
                <a:schemeClr val="tx1"/>
              </a:solidFill>
            </a:endParaRPr>
          </a:p>
          <a:p>
            <a:pPr>
              <a:buFont typeface="Wingdings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Additional Reservation, Directions functions </a:t>
            </a:r>
            <a:endParaRPr lang="en-US" sz="3200" dirty="0" smtClean="0">
              <a:solidFill>
                <a:schemeClr val="tx1"/>
              </a:solidFill>
            </a:endParaRPr>
          </a:p>
          <a:p>
            <a:pPr>
              <a:buFont typeface="Wingdings" charset="2"/>
              <a:buChar char="§"/>
            </a:pPr>
            <a:r>
              <a:rPr lang="en-US" sz="3200" dirty="0" smtClean="0">
                <a:solidFill>
                  <a:schemeClr val="tx1"/>
                </a:solidFill>
              </a:rPr>
              <a:t>Improved dining experience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10255" y="43641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4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1664" y="716076"/>
            <a:ext cx="8534400" cy="1507067"/>
          </a:xfrm>
        </p:spPr>
        <p:txBody>
          <a:bodyPr/>
          <a:lstStyle/>
          <a:p>
            <a:r>
              <a:rPr lang="en-US" b="1" dirty="0" smtClean="0"/>
              <a:t>Application Structure: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780413" y="3532956"/>
            <a:ext cx="2286943" cy="11710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4035" y="4946764"/>
            <a:ext cx="4056446" cy="1427268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5290639" y="3382682"/>
            <a:ext cx="829171" cy="223839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4324040" y="4501879"/>
            <a:ext cx="934422" cy="0"/>
          </a:xfrm>
          <a:prstGeom prst="straightConnector1">
            <a:avLst/>
          </a:prstGeom>
          <a:ln w="7620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314001" y="3533387"/>
            <a:ext cx="18553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algn="ctr"/>
            <a:r>
              <a:rPr lang="en-US" dirty="0" smtClean="0"/>
              <a:t>Real-time restaurant capacity returned in browser</a:t>
            </a:r>
          </a:p>
          <a:p>
            <a:pPr algn="ctr"/>
            <a:r>
              <a:rPr lang="en-US" dirty="0" smtClean="0"/>
              <a:t>(screenshot)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5237135" y="3621870"/>
            <a:ext cx="863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Server</a:t>
            </a:r>
            <a:endParaRPr lang="en-US" dirty="0"/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6278403" y="3143935"/>
            <a:ext cx="1417887" cy="571529"/>
          </a:xfrm>
          <a:prstGeom prst="straightConnector1">
            <a:avLst/>
          </a:prstGeom>
          <a:ln w="7620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413286" y="4248898"/>
            <a:ext cx="1307204" cy="7962"/>
          </a:xfrm>
          <a:prstGeom prst="straightConnector1">
            <a:avLst/>
          </a:prstGeom>
          <a:ln w="7620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176988" y="5087310"/>
            <a:ext cx="1057147" cy="477402"/>
          </a:xfrm>
          <a:prstGeom prst="straightConnector1">
            <a:avLst/>
          </a:prstGeom>
          <a:ln w="76200"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401663" y="1514942"/>
            <a:ext cx="72512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§"/>
            </a:pPr>
            <a:r>
              <a:rPr lang="en-US" sz="2800" dirty="0" smtClean="0"/>
              <a:t>Written in PHP, HTML, CSS, and </a:t>
            </a:r>
            <a:r>
              <a:rPr lang="en-US" sz="2800" dirty="0" err="1" smtClean="0"/>
              <a:t>Javascript</a:t>
            </a:r>
            <a:r>
              <a:rPr lang="en-US" sz="2800" dirty="0" smtClean="0"/>
              <a:t> 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2800" dirty="0" smtClean="0"/>
              <a:t>Hosted on TJ Server </a:t>
            </a:r>
            <a:endParaRPr lang="en-US" sz="2800" dirty="0"/>
          </a:p>
        </p:txBody>
      </p:sp>
      <p:pic>
        <p:nvPicPr>
          <p:cNvPr id="15" name="Content Placeholder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242" y="3715464"/>
            <a:ext cx="2662205" cy="1678474"/>
          </a:xfrm>
          <a:prstGeom prst="rect">
            <a:avLst/>
          </a:prstGeom>
          <a:ln w="57150">
            <a:solidFill>
              <a:schemeClr val="accent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/>
          <a:srcRect l="10499" t="10360" b="18017"/>
          <a:stretch/>
        </p:blipFill>
        <p:spPr>
          <a:xfrm>
            <a:off x="7959998" y="2025889"/>
            <a:ext cx="3107358" cy="139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0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7137" y="945088"/>
            <a:ext cx="9601200" cy="1485900"/>
          </a:xfrm>
        </p:spPr>
        <p:txBody>
          <a:bodyPr/>
          <a:lstStyle/>
          <a:p>
            <a:r>
              <a:rPr lang="en-US" b="1" dirty="0" smtClean="0"/>
              <a:t>Input Page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137" y="1945355"/>
            <a:ext cx="5750913" cy="3625850"/>
          </a:xfrm>
        </p:spPr>
      </p:pic>
      <p:sp>
        <p:nvSpPr>
          <p:cNvPr id="5" name="TextBox 4"/>
          <p:cNvSpPr txBox="1"/>
          <p:nvPr/>
        </p:nvSpPr>
        <p:spPr>
          <a:xfrm>
            <a:off x="7258050" y="1846264"/>
            <a:ext cx="493395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§"/>
            </a:pPr>
            <a:r>
              <a:rPr lang="en-US" sz="2600" dirty="0" smtClean="0"/>
              <a:t>Fields for location, restaurant type, and username 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2600" dirty="0" smtClean="0"/>
              <a:t>Categories and specifications </a:t>
            </a:r>
            <a:endParaRPr lang="en-US" sz="2600" dirty="0" smtClean="0"/>
          </a:p>
          <a:p>
            <a:pPr marL="457200" indent="-457200">
              <a:buFont typeface="Wingdings" charset="2"/>
              <a:buChar char="§"/>
            </a:pPr>
            <a:endParaRPr lang="en-US" sz="2600" dirty="0" smtClean="0"/>
          </a:p>
          <a:p>
            <a:pPr marL="457200" indent="-457200">
              <a:buFont typeface="Wingdings" charset="2"/>
              <a:buChar char="§"/>
            </a:pPr>
            <a:endParaRPr lang="en-US" sz="2600" dirty="0"/>
          </a:p>
          <a:p>
            <a:pPr marL="457200" indent="-457200">
              <a:buFont typeface="Wingdings" charset="2"/>
              <a:buChar char="§"/>
            </a:pPr>
            <a:endParaRPr lang="en-US" sz="2600" dirty="0" smtClean="0"/>
          </a:p>
          <a:p>
            <a:pPr marL="457200" indent="-457200">
              <a:buFont typeface="Wingdings" charset="2"/>
              <a:buChar char="§"/>
            </a:pPr>
            <a:endParaRPr lang="en-US" sz="2600" dirty="0"/>
          </a:p>
          <a:p>
            <a:pPr marL="457200" indent="-457200">
              <a:buFont typeface="Wingdings" charset="2"/>
              <a:buChar char="§"/>
            </a:pPr>
            <a:r>
              <a:rPr lang="en-US" sz="2600" dirty="0" smtClean="0"/>
              <a:t>Initiates search request in Yelp Database</a:t>
            </a:r>
          </a:p>
          <a:p>
            <a:pPr marL="457200" indent="-457200">
              <a:buFont typeface="Wingdings" charset="2"/>
              <a:buChar char="§"/>
            </a:pPr>
            <a:endParaRPr lang="en-US" sz="2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252" y="3169600"/>
            <a:ext cx="2238375" cy="144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99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482450" y="696146"/>
            <a:ext cx="9601200" cy="1485900"/>
          </a:xfrm>
        </p:spPr>
        <p:txBody>
          <a:bodyPr/>
          <a:lstStyle/>
          <a:p>
            <a:r>
              <a:rPr lang="en-US" b="1" dirty="0" smtClean="0"/>
              <a:t>Main Search Results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450" y="2924996"/>
            <a:ext cx="8660347" cy="35814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482450" y="1355336"/>
            <a:ext cx="99136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Restaurant name, price range, Yelp rating, estimated traffic time, and estimated wait time </a:t>
            </a:r>
            <a:r>
              <a:rPr lang="en-US" sz="2400" dirty="0" smtClean="0"/>
              <a:t>displayed</a:t>
            </a:r>
            <a:endParaRPr lang="en-US" sz="2400" dirty="0"/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Links to additional functions 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Information extracted from Yelp API results using regular expressions 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127382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466192" y="828543"/>
            <a:ext cx="9601200" cy="1485900"/>
          </a:xfrm>
        </p:spPr>
        <p:txBody>
          <a:bodyPr/>
          <a:lstStyle/>
          <a:p>
            <a:r>
              <a:rPr lang="en-US" b="1" dirty="0" err="1" smtClean="0"/>
              <a:t>OpenTable</a:t>
            </a:r>
            <a:r>
              <a:rPr lang="en-US" b="1" dirty="0"/>
              <a:t> </a:t>
            </a:r>
            <a:r>
              <a:rPr lang="en-US" b="1" dirty="0" smtClean="0"/>
              <a:t>Service</a:t>
            </a:r>
            <a:endParaRPr lang="en-US" b="1" dirty="0"/>
          </a:p>
        </p:txBody>
      </p:sp>
      <p:sp>
        <p:nvSpPr>
          <p:cNvPr id="12" name="Down Arrow 11"/>
          <p:cNvSpPr/>
          <p:nvPr/>
        </p:nvSpPr>
        <p:spPr>
          <a:xfrm>
            <a:off x="3598479" y="2097267"/>
            <a:ext cx="357187" cy="5103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466192" y="5480502"/>
            <a:ext cx="8886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Displays link to make reservation 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400" dirty="0" smtClean="0"/>
              <a:t>Not available for all restaurants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" r="5462"/>
          <a:stretch/>
        </p:blipFill>
        <p:spPr>
          <a:xfrm>
            <a:off x="1152926" y="1557039"/>
            <a:ext cx="7399866" cy="1807969"/>
          </a:xfrm>
          <a:prstGeom prst="rect">
            <a:avLst/>
          </a:prstGeom>
        </p:spPr>
      </p:pic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859" y="3365008"/>
            <a:ext cx="6810526" cy="2115494"/>
          </a:xfrm>
        </p:spPr>
      </p:pic>
    </p:spTree>
    <p:extLst>
      <p:ext uri="{BB962C8B-B14F-4D97-AF65-F5344CB8AC3E}">
        <p14:creationId xmlns:p14="http://schemas.microsoft.com/office/powerpoint/2010/main" val="81575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Traffic Calculations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449248"/>
            <a:ext cx="9601200" cy="3581400"/>
          </a:xfrm>
        </p:spPr>
        <p:txBody>
          <a:bodyPr>
            <a:noAutofit/>
          </a:bodyPr>
          <a:lstStyle/>
          <a:p>
            <a:r>
              <a:rPr lang="en-US" sz="2400" dirty="0" smtClean="0"/>
              <a:t>Estimated driving time based on real-time traffic conditions displayed</a:t>
            </a:r>
          </a:p>
          <a:p>
            <a:r>
              <a:rPr lang="en-US" sz="2400" dirty="0" smtClean="0"/>
              <a:t>Latitude and Longitude Values through Yelp API results 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/>
              <a:t>Adjustable start location for more precise routes  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33" b="-2857"/>
          <a:stretch/>
        </p:blipFill>
        <p:spPr>
          <a:xfrm>
            <a:off x="1371600" y="1655761"/>
            <a:ext cx="9276613" cy="7934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566848"/>
            <a:ext cx="97917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445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Geocoding Functionality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171574"/>
            <a:ext cx="10186988" cy="5286375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2400" dirty="0" smtClean="0"/>
          </a:p>
          <a:p>
            <a:r>
              <a:rPr lang="en-US" sz="2400" dirty="0" smtClean="0"/>
              <a:t>Google Map services use </a:t>
            </a:r>
            <a:r>
              <a:rPr lang="en-US" sz="2400" dirty="0" smtClean="0"/>
              <a:t>latitude and longitude </a:t>
            </a:r>
            <a:r>
              <a:rPr lang="en-US" sz="2400" dirty="0" smtClean="0"/>
              <a:t>values for calculations </a:t>
            </a:r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smtClean="0"/>
              <a:t>Geocoding converts </a:t>
            </a:r>
            <a:r>
              <a:rPr lang="en-US" sz="2400" dirty="0" smtClean="0"/>
              <a:t>address string into latitude /longitude </a:t>
            </a:r>
            <a:r>
              <a:rPr lang="en-US" sz="2400" dirty="0" smtClean="0"/>
              <a:t>value</a:t>
            </a:r>
          </a:p>
          <a:p>
            <a:r>
              <a:rPr lang="en-US" sz="2400" dirty="0" smtClean="0"/>
              <a:t>Provided as Google Service </a:t>
            </a:r>
            <a:endParaRPr lang="en-US" sz="2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171700"/>
            <a:ext cx="66294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9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ustom 1">
      <a:dk1>
        <a:srgbClr val="000000"/>
      </a:dk1>
      <a:lt1>
        <a:srgbClr val="FFFFFF"/>
      </a:lt1>
      <a:dk2>
        <a:srgbClr val="191B0E"/>
      </a:dk2>
      <a:lt2>
        <a:srgbClr val="FFFCF2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1890</TotalTime>
  <Words>510</Words>
  <Application>Microsoft Macintosh PowerPoint</Application>
  <PresentationFormat>Widescreen</PresentationFormat>
  <Paragraphs>114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Franklin Gothic Book</vt:lpstr>
      <vt:lpstr>Wingdings</vt:lpstr>
      <vt:lpstr>Crop</vt:lpstr>
      <vt:lpstr>Restaurant Capacity Tracker</vt:lpstr>
      <vt:lpstr>PowerPoint Presentation</vt:lpstr>
      <vt:lpstr>Restaurant Capacity Tracker </vt:lpstr>
      <vt:lpstr>Application Structure:</vt:lpstr>
      <vt:lpstr>Input Page</vt:lpstr>
      <vt:lpstr>Main Search Results</vt:lpstr>
      <vt:lpstr>OpenTable Service</vt:lpstr>
      <vt:lpstr>Traffic Calculations</vt:lpstr>
      <vt:lpstr>Geocoding Functionality</vt:lpstr>
      <vt:lpstr>Traffic Page  </vt:lpstr>
      <vt:lpstr>Google Distance Matrix </vt:lpstr>
      <vt:lpstr>User Accounts</vt:lpstr>
      <vt:lpstr>Wait Time Algorithm </vt:lpstr>
      <vt:lpstr>User Submitted Data </vt:lpstr>
      <vt:lpstr>User Submitted Data (cont.)</vt:lpstr>
      <vt:lpstr>Database Usage </vt:lpstr>
      <vt:lpstr>Demo</vt:lpstr>
      <vt:lpstr>Summary </vt:lpstr>
      <vt:lpstr>Acknowledgements </vt:lpstr>
      <vt:lpstr>References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application to measure Restaurant capacity</dc:title>
  <dc:creator>Olivia Zhang</dc:creator>
  <cp:lastModifiedBy>Olivia Zhang</cp:lastModifiedBy>
  <cp:revision>53</cp:revision>
  <dcterms:created xsi:type="dcterms:W3CDTF">2015-10-30T04:22:08Z</dcterms:created>
  <dcterms:modified xsi:type="dcterms:W3CDTF">2016-06-02T13:36:21Z</dcterms:modified>
</cp:coreProperties>
</file>

<file path=docProps/thumbnail.jpeg>
</file>